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4" r:id="rId5"/>
    <p:sldId id="273" r:id="rId6"/>
    <p:sldId id="259" r:id="rId7"/>
    <p:sldId id="260" r:id="rId8"/>
    <p:sldId id="270" r:id="rId9"/>
    <p:sldId id="261" r:id="rId10"/>
    <p:sldId id="262" r:id="rId11"/>
    <p:sldId id="271" r:id="rId12"/>
    <p:sldId id="263" r:id="rId13"/>
    <p:sldId id="272" r:id="rId14"/>
    <p:sldId id="264" r:id="rId15"/>
    <p:sldId id="265" r:id="rId16"/>
    <p:sldId id="269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6E4F-334A-4083-8939-A3D5A1E560F5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05CC-CA8D-4D70-BF29-6091C1E1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6E4F-334A-4083-8939-A3D5A1E560F5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05CC-CA8D-4D70-BF29-6091C1E1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6E4F-334A-4083-8939-A3D5A1E560F5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05CC-CA8D-4D70-BF29-6091C1E1DEA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6E4F-334A-4083-8939-A3D5A1E560F5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05CC-CA8D-4D70-BF29-6091C1E1DE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6E4F-334A-4083-8939-A3D5A1E560F5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05CC-CA8D-4D70-BF29-6091C1E1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6E4F-334A-4083-8939-A3D5A1E560F5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05CC-CA8D-4D70-BF29-6091C1E1DE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6E4F-334A-4083-8939-A3D5A1E560F5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05CC-CA8D-4D70-BF29-6091C1E1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6E4F-334A-4083-8939-A3D5A1E560F5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05CC-CA8D-4D70-BF29-6091C1E1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6E4F-334A-4083-8939-A3D5A1E560F5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05CC-CA8D-4D70-BF29-6091C1E1D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6E4F-334A-4083-8939-A3D5A1E560F5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05CC-CA8D-4D70-BF29-6091C1E1DE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6E4F-334A-4083-8939-A3D5A1E560F5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05CC-CA8D-4D70-BF29-6091C1E1DE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AEB6E4F-334A-4083-8939-A3D5A1E560F5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0305CC-CA8D-4D70-BF29-6091C1E1DE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s.mivu.org/default.asp?show=article&amp;id=1011" TargetMode="External"/><Relationship Id="rId2" Type="http://schemas.openxmlformats.org/officeDocument/2006/relationships/hyperlink" Target="http://www.editlib.org/p/3808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Tablet Computers in the Classroom:</a:t>
            </a:r>
            <a:br>
              <a:rPr lang="en-US" dirty="0" smtClean="0"/>
            </a:br>
            <a:r>
              <a:rPr lang="en-US" dirty="0" smtClean="0"/>
              <a:t>A Kindergarten Teacher’s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Lydia S. Smith</a:t>
            </a:r>
          </a:p>
          <a:p>
            <a:r>
              <a:rPr lang="en-US" dirty="0" smtClean="0"/>
              <a:t>EDUC 6304</a:t>
            </a:r>
          </a:p>
          <a:p>
            <a:r>
              <a:rPr lang="en-US" dirty="0" smtClean="0"/>
              <a:t>Fall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539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Teacher modeled how to access and use the sight word apps that were pre-loaded onto the </a:t>
            </a:r>
            <a:r>
              <a:rPr lang="en-US" dirty="0" err="1" smtClean="0"/>
              <a:t>iPads</a:t>
            </a:r>
            <a:endParaRPr lang="en-US" dirty="0"/>
          </a:p>
          <a:p>
            <a:r>
              <a:rPr lang="en-US" dirty="0" smtClean="0"/>
              <a:t>The apps were tailored to practice the 20 words being tested during the study</a:t>
            </a:r>
          </a:p>
          <a:p>
            <a:r>
              <a:rPr lang="en-US" dirty="0" smtClean="0"/>
              <a:t>Students used the </a:t>
            </a:r>
            <a:r>
              <a:rPr lang="en-US" dirty="0" err="1" smtClean="0"/>
              <a:t>iPad</a:t>
            </a:r>
            <a:r>
              <a:rPr lang="en-US" dirty="0" smtClean="0"/>
              <a:t> for 10 minutes a day over a 5 day period</a:t>
            </a:r>
          </a:p>
          <a:p>
            <a:r>
              <a:rPr lang="en-US" dirty="0" smtClean="0"/>
              <a:t>Once their 10 minute work time started, the students were at a table by themselves choosing which apps to play and for how long</a:t>
            </a:r>
          </a:p>
          <a:p>
            <a:r>
              <a:rPr lang="en-US" dirty="0"/>
              <a:t>Anecdotal notes </a:t>
            </a:r>
            <a:r>
              <a:rPr lang="en-US" dirty="0" smtClean="0"/>
              <a:t>were taken </a:t>
            </a:r>
            <a:r>
              <a:rPr lang="en-US" dirty="0"/>
              <a:t>on relative levels of engagement and enthusiasm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 – </a:t>
            </a:r>
            <a:r>
              <a:rPr lang="en-US" dirty="0" err="1" smtClean="0"/>
              <a:t>iPad</a:t>
            </a:r>
            <a:r>
              <a:rPr lang="en-US" dirty="0" smtClean="0"/>
              <a:t>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 – </a:t>
            </a:r>
            <a:r>
              <a:rPr lang="en-US" dirty="0" err="1" smtClean="0"/>
              <a:t>iPad</a:t>
            </a:r>
            <a:r>
              <a:rPr lang="en-US" dirty="0" smtClean="0"/>
              <a:t> Group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 l="3138" t="30000" r="14854" b="27500"/>
          <a:stretch>
            <a:fillRect/>
          </a:stretch>
        </p:blipFill>
        <p:spPr bwMode="auto">
          <a:xfrm>
            <a:off x="228600" y="1371600"/>
            <a:ext cx="285525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0"/>
            <a:ext cx="153662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 l="23750" t="14853" r="3750" b="9833"/>
          <a:stretch>
            <a:fillRect/>
          </a:stretch>
        </p:blipFill>
        <p:spPr bwMode="auto">
          <a:xfrm>
            <a:off x="5105400" y="3733800"/>
            <a:ext cx="3657600" cy="283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 l="12500" t="11506"/>
          <a:stretch>
            <a:fillRect/>
          </a:stretch>
        </p:blipFill>
        <p:spPr bwMode="auto">
          <a:xfrm>
            <a:off x="457200" y="3505200"/>
            <a:ext cx="4158575" cy="314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53933"/>
          </a:xfrm>
        </p:spPr>
        <p:txBody>
          <a:bodyPr>
            <a:normAutofit/>
          </a:bodyPr>
          <a:lstStyle/>
          <a:p>
            <a:r>
              <a:rPr lang="en-US" dirty="0" smtClean="0"/>
              <a:t>Students met with the teacher for 10 minutes over a five day period</a:t>
            </a:r>
            <a:endParaRPr lang="en-US" dirty="0"/>
          </a:p>
          <a:p>
            <a:r>
              <a:rPr lang="en-US" dirty="0" smtClean="0"/>
              <a:t>The teacher decided which game the group would play; the game </a:t>
            </a:r>
            <a:r>
              <a:rPr lang="en-US" dirty="0" smtClean="0"/>
              <a:t>practiced only the </a:t>
            </a:r>
            <a:r>
              <a:rPr lang="en-US" dirty="0" smtClean="0"/>
              <a:t>20 words that were being tested in the study</a:t>
            </a:r>
          </a:p>
          <a:p>
            <a:r>
              <a:rPr lang="en-US" dirty="0" smtClean="0"/>
              <a:t>All four students were playing the game simultaneously</a:t>
            </a:r>
          </a:p>
          <a:p>
            <a:r>
              <a:rPr lang="en-US" dirty="0" smtClean="0"/>
              <a:t>Anecdotal notes were taken on relative levels of engagement and enthusiasm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 – Teacher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 – Teacher Group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09800"/>
            <a:ext cx="278868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2751059" cy="368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10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53933"/>
          </a:xfrm>
        </p:spPr>
        <p:txBody>
          <a:bodyPr>
            <a:normAutofit/>
          </a:bodyPr>
          <a:lstStyle/>
          <a:p>
            <a:r>
              <a:rPr lang="en-US" dirty="0" smtClean="0"/>
              <a:t>At the end of the study all students were then re-tested on the 20 sight words and the number of words missed was recorded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2286000"/>
          <a:ext cx="6629401" cy="3531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067"/>
                <a:gridCol w="2127200"/>
                <a:gridCol w="1264378"/>
                <a:gridCol w="1264378"/>
                <a:gridCol w="1264378"/>
              </a:tblGrid>
              <a:tr h="105156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Site</a:t>
                      </a:r>
                      <a:r>
                        <a:rPr lang="en-US" sz="2400" baseline="0" dirty="0" smtClean="0"/>
                        <a:t> Words Correct 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</a:t>
                      </a:r>
                    </a:p>
                    <a:p>
                      <a:pPr algn="ctr"/>
                      <a:r>
                        <a:rPr lang="en-US" sz="2400" dirty="0" smtClean="0"/>
                        <a:t>Change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567531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Prior</a:t>
                      </a:r>
                      <a:r>
                        <a:rPr lang="en-US" sz="2000" baseline="0" dirty="0" smtClean="0"/>
                        <a:t> to Study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After </a:t>
                      </a:r>
                    </a:p>
                    <a:p>
                      <a:pPr algn="ctr"/>
                      <a:r>
                        <a:rPr lang="en-US" sz="2000" dirty="0" smtClean="0"/>
                        <a:t>Study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75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iPad</a:t>
                      </a:r>
                      <a:r>
                        <a:rPr lang="en-US" dirty="0" smtClean="0"/>
                        <a:t>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24%</a:t>
                      </a:r>
                      <a:endParaRPr lang="en-US" dirty="0"/>
                    </a:p>
                  </a:txBody>
                  <a:tcPr/>
                </a:tc>
              </a:tr>
              <a:tr h="5675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75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Teacher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7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Anecdotal Notes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level of enthusiasm showed by </a:t>
            </a:r>
            <a:r>
              <a:rPr lang="en-US" dirty="0" err="1" smtClean="0"/>
              <a:t>iPad</a:t>
            </a:r>
            <a:r>
              <a:rPr lang="en-US" dirty="0" smtClean="0"/>
              <a:t> group versus the teacher group</a:t>
            </a:r>
          </a:p>
          <a:p>
            <a:r>
              <a:rPr lang="en-US" dirty="0" err="1" smtClean="0"/>
              <a:t>iPad</a:t>
            </a:r>
            <a:r>
              <a:rPr lang="en-US" dirty="0" smtClean="0"/>
              <a:t> users often “talked” to the </a:t>
            </a:r>
            <a:r>
              <a:rPr lang="en-US" dirty="0" err="1" smtClean="0"/>
              <a:t>iPad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 err="1" smtClean="0"/>
              <a:t>iPad</a:t>
            </a:r>
            <a:r>
              <a:rPr lang="en-US" dirty="0" smtClean="0"/>
              <a:t> users struggled with the headphones and were off task building avatars</a:t>
            </a:r>
          </a:p>
          <a:p>
            <a:r>
              <a:rPr lang="en-US" dirty="0" smtClean="0"/>
              <a:t>Teacher group more reserved; enthusiastic commentary typically showed only when the winner was announced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90472"/>
          </a:xfrm>
        </p:spPr>
        <p:txBody>
          <a:bodyPr>
            <a:normAutofit/>
          </a:bodyPr>
          <a:lstStyle/>
          <a:p>
            <a:r>
              <a:rPr lang="en-US" dirty="0" smtClean="0"/>
              <a:t>What would </a:t>
            </a:r>
            <a:r>
              <a:rPr lang="en-US" dirty="0" smtClean="0"/>
              <a:t>I change?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Increase in duration </a:t>
            </a:r>
          </a:p>
          <a:p>
            <a:r>
              <a:rPr lang="en-US" dirty="0" smtClean="0"/>
              <a:t>Increase size of test </a:t>
            </a:r>
            <a:r>
              <a:rPr lang="en-US" dirty="0" smtClean="0"/>
              <a:t>group</a:t>
            </a:r>
          </a:p>
          <a:p>
            <a:r>
              <a:rPr lang="en-US" dirty="0" smtClean="0"/>
              <a:t>Measure change in sight word recognition in “third” group of students</a:t>
            </a:r>
            <a:endParaRPr lang="en-US" dirty="0" smtClean="0"/>
          </a:p>
          <a:p>
            <a:r>
              <a:rPr lang="en-US" dirty="0" smtClean="0"/>
              <a:t>Measure the results of the </a:t>
            </a:r>
            <a:r>
              <a:rPr lang="en-US" dirty="0" err="1" smtClean="0"/>
              <a:t>iPad</a:t>
            </a:r>
            <a:r>
              <a:rPr lang="en-US" dirty="0" smtClean="0"/>
              <a:t> compared to student performance in a sight word center  (independent practice during morning rotations)</a:t>
            </a:r>
          </a:p>
          <a:p>
            <a:r>
              <a:rPr lang="en-US" dirty="0" smtClean="0"/>
              <a:t>Measure whether </a:t>
            </a:r>
            <a:r>
              <a:rPr lang="en-US" dirty="0" smtClean="0"/>
              <a:t>increased sight word recognition using an </a:t>
            </a:r>
            <a:r>
              <a:rPr lang="en-US" dirty="0" err="1" smtClean="0"/>
              <a:t>iPad</a:t>
            </a:r>
            <a:r>
              <a:rPr lang="en-US" dirty="0" smtClean="0"/>
              <a:t> leads </a:t>
            </a:r>
            <a:r>
              <a:rPr lang="en-US" dirty="0" smtClean="0"/>
              <a:t>to higher reading </a:t>
            </a:r>
            <a:r>
              <a:rPr lang="en-US" dirty="0" smtClean="0"/>
              <a:t>levels, better fluency </a:t>
            </a:r>
            <a:r>
              <a:rPr lang="en-US" dirty="0" smtClean="0"/>
              <a:t>and overall comprehension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90472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would I keep the same?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Sight word apps that </a:t>
            </a:r>
            <a:r>
              <a:rPr lang="en-US" dirty="0" smtClean="0"/>
              <a:t>practice specific </a:t>
            </a:r>
            <a:r>
              <a:rPr lang="en-US" dirty="0" smtClean="0"/>
              <a:t>words</a:t>
            </a:r>
          </a:p>
          <a:p>
            <a:endParaRPr lang="en-US" dirty="0" smtClean="0"/>
          </a:p>
          <a:p>
            <a:r>
              <a:rPr lang="en-US" dirty="0" smtClean="0"/>
              <a:t>Continue to use the </a:t>
            </a:r>
            <a:r>
              <a:rPr lang="en-US" dirty="0" err="1" smtClean="0"/>
              <a:t>iPad</a:t>
            </a:r>
            <a:r>
              <a:rPr lang="en-US" dirty="0" smtClean="0"/>
              <a:t> during small group rotations</a:t>
            </a:r>
          </a:p>
          <a:p>
            <a:endParaRPr lang="en-US" dirty="0" smtClean="0"/>
          </a:p>
          <a:p>
            <a:r>
              <a:rPr lang="en-US" dirty="0" smtClean="0"/>
              <a:t>Assign a </a:t>
            </a:r>
            <a:r>
              <a:rPr lang="en-US" dirty="0" smtClean="0"/>
              <a:t>small groups </a:t>
            </a:r>
            <a:r>
              <a:rPr lang="en-US" dirty="0" smtClean="0"/>
              <a:t>to use the </a:t>
            </a:r>
            <a:r>
              <a:rPr lang="en-US" dirty="0" err="1" smtClean="0"/>
              <a:t>iPads</a:t>
            </a:r>
            <a:r>
              <a:rPr lang="en-US" dirty="0" smtClean="0"/>
              <a:t>/play teacher made sight word games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80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9047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 </a:t>
            </a:r>
            <a:r>
              <a:rPr lang="en-US" sz="3600" dirty="0" smtClean="0"/>
              <a:t>my results agree with research?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iPad</a:t>
            </a:r>
            <a:r>
              <a:rPr lang="en-US" dirty="0" smtClean="0"/>
              <a:t> </a:t>
            </a:r>
            <a:r>
              <a:rPr lang="en-US" dirty="0" smtClean="0"/>
              <a:t>gave students </a:t>
            </a:r>
            <a:r>
              <a:rPr lang="en-US" dirty="0" smtClean="0"/>
              <a:t>a sense of independence and choice</a:t>
            </a:r>
          </a:p>
          <a:p>
            <a:endParaRPr lang="en-US" sz="500" dirty="0" smtClean="0"/>
          </a:p>
          <a:p>
            <a:r>
              <a:rPr lang="en-US" dirty="0" smtClean="0"/>
              <a:t>Students had </a:t>
            </a:r>
            <a:r>
              <a:rPr lang="en-US" dirty="0" smtClean="0"/>
              <a:t>to synthesize what was being asked on their own terms and answer accordingly</a:t>
            </a:r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iPad</a:t>
            </a:r>
            <a:r>
              <a:rPr lang="en-US" dirty="0" smtClean="0"/>
              <a:t> did </a:t>
            </a:r>
            <a:r>
              <a:rPr lang="en-US" dirty="0" smtClean="0"/>
              <a:t>provided </a:t>
            </a:r>
            <a:r>
              <a:rPr lang="en-US" dirty="0" smtClean="0"/>
              <a:t>value to their learning when thinking about the overall level of enthusiasm showed by the </a:t>
            </a:r>
            <a:r>
              <a:rPr lang="en-US" dirty="0" smtClean="0"/>
              <a:t>students – “buy in”</a:t>
            </a:r>
            <a:endParaRPr lang="en-US" dirty="0" smtClean="0"/>
          </a:p>
          <a:p>
            <a:endParaRPr lang="en-US" sz="600" dirty="0" smtClean="0"/>
          </a:p>
          <a:p>
            <a:r>
              <a:rPr lang="en-US" dirty="0" smtClean="0"/>
              <a:t>Kindergarteners maybe not be capable of using open access to technology to facilitate independent learning due to age/developmental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3600"/>
            <a:ext cx="7408333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New digital tools are changing the way children look at the world around them</a:t>
            </a:r>
          </a:p>
          <a:p>
            <a:endParaRPr lang="en-US" dirty="0" smtClean="0"/>
          </a:p>
          <a:p>
            <a:r>
              <a:rPr lang="en-US" dirty="0" smtClean="0"/>
              <a:t>Targeted use of the </a:t>
            </a:r>
            <a:r>
              <a:rPr lang="en-US" dirty="0" err="1" smtClean="0"/>
              <a:t>iPad</a:t>
            </a:r>
            <a:r>
              <a:rPr lang="en-US" dirty="0" smtClean="0"/>
              <a:t> can enhance traditional teaching methods</a:t>
            </a:r>
          </a:p>
          <a:p>
            <a:endParaRPr lang="en-US" sz="600" dirty="0" smtClean="0"/>
          </a:p>
          <a:p>
            <a:r>
              <a:rPr lang="en-US" dirty="0" smtClean="0"/>
              <a:t>Possible PTA purchase of </a:t>
            </a:r>
            <a:r>
              <a:rPr lang="en-US" dirty="0" err="1" smtClean="0"/>
              <a:t>iPads</a:t>
            </a:r>
            <a:r>
              <a:rPr lang="en-US" dirty="0" smtClean="0"/>
              <a:t> for the Kindergarten students at our school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THESIS: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use of the </a:t>
            </a:r>
            <a:r>
              <a:rPr lang="en-US" dirty="0" err="1" smtClean="0"/>
              <a:t>iPad</a:t>
            </a:r>
            <a:r>
              <a:rPr lang="en-US" dirty="0" smtClean="0"/>
              <a:t> will show an increased engagement of </a:t>
            </a:r>
            <a:r>
              <a:rPr lang="en-US" dirty="0" smtClean="0"/>
              <a:t>kindergarten students </a:t>
            </a:r>
            <a:r>
              <a:rPr lang="en-US" dirty="0" smtClean="0"/>
              <a:t>which in turn will lead them to be able to recall specific sight words more successfully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9800"/>
            <a:ext cx="7408333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Jukes, I., McCain, T., Crockett, L., &amp; </a:t>
            </a:r>
            <a:r>
              <a:rPr lang="en-US" dirty="0" err="1"/>
              <a:t>Prensky</a:t>
            </a:r>
            <a:r>
              <a:rPr lang="en-US" dirty="0"/>
              <a:t>, M. (2010). </a:t>
            </a:r>
            <a:r>
              <a:rPr lang="en-US" i="1" dirty="0"/>
              <a:t>Understanding the digital generation: Teaching and learning in the new digital landscape</a:t>
            </a:r>
            <a:r>
              <a:rPr lang="en-US" dirty="0"/>
              <a:t>. Corwin press.</a:t>
            </a:r>
          </a:p>
          <a:p>
            <a:r>
              <a:rPr lang="en-US" dirty="0" smtClean="0"/>
              <a:t>Ortega</a:t>
            </a:r>
            <a:r>
              <a:rPr lang="en-US" dirty="0"/>
              <a:t>, C., &amp; Ortega, R. (1995, February). Integrated elementary technology education. </a:t>
            </a:r>
            <a:r>
              <a:rPr lang="en-US" i="1" dirty="0"/>
              <a:t>The Technology Teacher</a:t>
            </a:r>
            <a:r>
              <a:rPr lang="en-US" dirty="0"/>
              <a:t>.</a:t>
            </a:r>
          </a:p>
          <a:p>
            <a:r>
              <a:rPr lang="en-US" dirty="0" smtClean="0"/>
              <a:t>Reid</a:t>
            </a:r>
            <a:r>
              <a:rPr lang="en-US" dirty="0"/>
              <a:t>, D. &amp; </a:t>
            </a:r>
            <a:r>
              <a:rPr lang="en-US" dirty="0" err="1"/>
              <a:t>Ostashewski</a:t>
            </a:r>
            <a:r>
              <a:rPr lang="en-US" dirty="0"/>
              <a:t>, N. (2011). </a:t>
            </a:r>
            <a:r>
              <a:rPr lang="en-US" dirty="0" err="1"/>
              <a:t>iPads</a:t>
            </a:r>
            <a:r>
              <a:rPr lang="en-US" dirty="0"/>
              <a:t> in the Classroom – New Technologies, Old Issues: Are they worth the effort?. In T. </a:t>
            </a:r>
            <a:r>
              <a:rPr lang="en-US" dirty="0" err="1"/>
              <a:t>Bastiaens</a:t>
            </a:r>
            <a:r>
              <a:rPr lang="en-US" dirty="0"/>
              <a:t> &amp; M. </a:t>
            </a:r>
            <a:r>
              <a:rPr lang="en-US" dirty="0" err="1"/>
              <a:t>Ebner</a:t>
            </a:r>
            <a:r>
              <a:rPr lang="en-US" dirty="0"/>
              <a:t> (Eds.), </a:t>
            </a:r>
            <a:r>
              <a:rPr lang="en-US" i="1" dirty="0"/>
              <a:t>Proceedings of World Conference on Educational Multimedia, Hypermedia and Telecommunications 2011</a:t>
            </a:r>
            <a:r>
              <a:rPr lang="en-US" dirty="0"/>
              <a:t> (pp. 1689-1694). Chesapeake, VA: AACE. Retrieved from </a:t>
            </a:r>
            <a:r>
              <a:rPr lang="en-US" u="sng" dirty="0">
                <a:hlinkClick r:id="rId2" tooltip="Permalink"/>
              </a:rPr>
              <a:t>http://www.editlib.org/p/38089</a:t>
            </a:r>
            <a:r>
              <a:rPr lang="en-US" dirty="0"/>
              <a:t>.</a:t>
            </a:r>
          </a:p>
          <a:p>
            <a:r>
              <a:rPr lang="en-US" dirty="0" err="1"/>
              <a:t>VanSlyke</a:t>
            </a:r>
            <a:r>
              <a:rPr lang="en-US" dirty="0"/>
              <a:t>, T. (2003, May/June). Digital Natives, Digital Immigrants: Some Thoughts from the Generation Gap. </a:t>
            </a:r>
            <a:r>
              <a:rPr lang="en-US" i="1" dirty="0"/>
              <a:t>The Technology Source</a:t>
            </a:r>
            <a:r>
              <a:rPr lang="en-US" dirty="0"/>
              <a:t>. Retrieved November 19, 2012, from </a:t>
            </a:r>
            <a:r>
              <a:rPr lang="en-US" u="sng" dirty="0">
                <a:hlinkClick r:id="rId3"/>
              </a:rPr>
              <a:t>http://ts.mivu.org/default.asp?show=article&amp;id=1011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Resources/Literature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9800"/>
            <a:ext cx="7408333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iPad</a:t>
            </a:r>
            <a:r>
              <a:rPr lang="en-US" dirty="0" smtClean="0"/>
              <a:t> allows for easy multidimensional interactions with one connected </a:t>
            </a:r>
            <a:r>
              <a:rPr lang="en-US" dirty="0" smtClean="0"/>
              <a:t>device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iPad</a:t>
            </a:r>
            <a:r>
              <a:rPr lang="en-US" dirty="0" smtClean="0"/>
              <a:t> allows users to move from application to application with ease</a:t>
            </a:r>
          </a:p>
          <a:p>
            <a:endParaRPr lang="en-US" dirty="0" smtClean="0"/>
          </a:p>
          <a:p>
            <a:r>
              <a:rPr lang="en-US" dirty="0" smtClean="0"/>
              <a:t>For younger students, this makes it easier to access rich content and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9800"/>
            <a:ext cx="7408333" cy="4343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Very little actual research exists specifically on the </a:t>
            </a:r>
            <a:r>
              <a:rPr lang="en-US" dirty="0" err="1" smtClean="0"/>
              <a:t>iPad</a:t>
            </a:r>
            <a:r>
              <a:rPr lang="en-US" dirty="0" smtClean="0"/>
              <a:t> and the </a:t>
            </a:r>
            <a:r>
              <a:rPr lang="en-US" b="1" dirty="0" smtClean="0"/>
              <a:t>elementary</a:t>
            </a:r>
            <a:r>
              <a:rPr lang="en-US" dirty="0" smtClean="0"/>
              <a:t> </a:t>
            </a:r>
            <a:r>
              <a:rPr lang="en-US" dirty="0" smtClean="0"/>
              <a:t>classroom </a:t>
            </a:r>
            <a:r>
              <a:rPr lang="en-US" sz="2200" dirty="0" smtClean="0"/>
              <a:t>(Reid, </a:t>
            </a:r>
            <a:r>
              <a:rPr lang="en-US" sz="2200" dirty="0" err="1" smtClean="0"/>
              <a:t>Ostashewski</a:t>
            </a:r>
            <a:r>
              <a:rPr lang="en-US" sz="2200" dirty="0" smtClean="0"/>
              <a:t>, 2001)</a:t>
            </a:r>
            <a:endParaRPr lang="en-US" sz="2200" dirty="0" smtClean="0"/>
          </a:p>
          <a:p>
            <a:endParaRPr lang="en-US" sz="1000" dirty="0" smtClean="0"/>
          </a:p>
          <a:p>
            <a:r>
              <a:rPr lang="en-US" dirty="0" smtClean="0"/>
              <a:t>The limited research available </a:t>
            </a:r>
            <a:r>
              <a:rPr lang="en-US" dirty="0" smtClean="0"/>
              <a:t>shows </a:t>
            </a:r>
            <a:r>
              <a:rPr lang="en-US" dirty="0" smtClean="0"/>
              <a:t>that student behavior </a:t>
            </a:r>
            <a:r>
              <a:rPr lang="en-US" dirty="0" smtClean="0"/>
              <a:t>changes </a:t>
            </a:r>
            <a:r>
              <a:rPr lang="en-US" dirty="0" smtClean="0"/>
              <a:t>with more open access to </a:t>
            </a:r>
            <a:r>
              <a:rPr lang="en-US" dirty="0"/>
              <a:t>information </a:t>
            </a:r>
            <a:r>
              <a:rPr lang="en-US" sz="2200" dirty="0"/>
              <a:t>(Reid, </a:t>
            </a:r>
            <a:r>
              <a:rPr lang="en-US" sz="2200" dirty="0" err="1"/>
              <a:t>Ostashewski</a:t>
            </a:r>
            <a:r>
              <a:rPr lang="en-US" sz="2200" dirty="0"/>
              <a:t>, 2001)</a:t>
            </a:r>
            <a:endParaRPr lang="en-US" sz="2200" dirty="0" smtClean="0"/>
          </a:p>
          <a:p>
            <a:endParaRPr lang="en-US" sz="1000" dirty="0" smtClean="0"/>
          </a:p>
          <a:p>
            <a:r>
              <a:rPr lang="en-US" dirty="0" smtClean="0"/>
              <a:t>Students are </a:t>
            </a:r>
            <a:r>
              <a:rPr lang="en-US" dirty="0" smtClean="0"/>
              <a:t>able to search for more information in less restrictive environments </a:t>
            </a:r>
            <a:r>
              <a:rPr lang="en-US" sz="2200" dirty="0"/>
              <a:t>(Reid, </a:t>
            </a:r>
            <a:r>
              <a:rPr lang="en-US" sz="2200" dirty="0" err="1"/>
              <a:t>Ostashewski</a:t>
            </a:r>
            <a:r>
              <a:rPr lang="en-US" sz="2200" dirty="0"/>
              <a:t>, 2001)</a:t>
            </a:r>
            <a:endParaRPr lang="en-US" sz="2200" dirty="0" smtClean="0"/>
          </a:p>
          <a:p>
            <a:endParaRPr lang="en-US" sz="1000" dirty="0" smtClean="0"/>
          </a:p>
          <a:p>
            <a:r>
              <a:rPr lang="en-US" dirty="0" smtClean="0"/>
              <a:t>Students rely less on the teachers and more on their ability to explore, process and synthesize the </a:t>
            </a:r>
            <a:r>
              <a:rPr lang="en-US" dirty="0"/>
              <a:t>information </a:t>
            </a:r>
            <a:r>
              <a:rPr lang="en-US" sz="2200" dirty="0"/>
              <a:t>(Reid, </a:t>
            </a:r>
            <a:r>
              <a:rPr lang="en-US" sz="2200" dirty="0" err="1"/>
              <a:t>Ostashewski</a:t>
            </a:r>
            <a:r>
              <a:rPr lang="en-US" sz="2200" dirty="0"/>
              <a:t>, 2001)</a:t>
            </a:r>
            <a:endParaRPr lang="en-US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53933"/>
          </a:xfrm>
        </p:spPr>
        <p:txBody>
          <a:bodyPr>
            <a:normAutofit/>
          </a:bodyPr>
          <a:lstStyle/>
          <a:p>
            <a:r>
              <a:rPr lang="en-US" dirty="0" smtClean="0"/>
              <a:t>Kindergarten classroom at Pecan Grove Elementary</a:t>
            </a:r>
          </a:p>
          <a:p>
            <a:r>
              <a:rPr lang="en-US" dirty="0" smtClean="0"/>
              <a:t>Pecan Grove Elementary is part of the 4</a:t>
            </a:r>
            <a:r>
              <a:rPr lang="en-US" baseline="30000" dirty="0" smtClean="0"/>
              <a:t>th</a:t>
            </a:r>
            <a:r>
              <a:rPr lang="en-US" dirty="0" smtClean="0"/>
              <a:t> largest school district in the state of Texas</a:t>
            </a:r>
          </a:p>
          <a:p>
            <a:r>
              <a:rPr lang="en-US" dirty="0" smtClean="0"/>
              <a:t>The campus services 700 students from </a:t>
            </a:r>
            <a:r>
              <a:rPr lang="en-US" dirty="0" err="1" smtClean="0"/>
              <a:t>PreK</a:t>
            </a:r>
            <a:r>
              <a:rPr lang="en-US" dirty="0" smtClean="0"/>
              <a:t> through 5</a:t>
            </a:r>
            <a:r>
              <a:rPr lang="en-US" baseline="30000" dirty="0" smtClean="0"/>
              <a:t>th</a:t>
            </a:r>
            <a:r>
              <a:rPr lang="en-US" dirty="0" smtClean="0"/>
              <a:t> grade.</a:t>
            </a:r>
          </a:p>
          <a:p>
            <a:r>
              <a:rPr lang="en-US" dirty="0" smtClean="0"/>
              <a:t>Class room gender breakdown is 13 girls 7 boys.  My test group was 6 girls 2 boys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53933"/>
          </a:xfrm>
        </p:spPr>
        <p:txBody>
          <a:bodyPr>
            <a:normAutofit/>
          </a:bodyPr>
          <a:lstStyle/>
          <a:p>
            <a:r>
              <a:rPr lang="en-US" dirty="0" smtClean="0"/>
              <a:t>Study was conducted in the Kindergarten classroom</a:t>
            </a:r>
          </a:p>
          <a:p>
            <a:r>
              <a:rPr lang="en-US" dirty="0" smtClean="0"/>
              <a:t>Teacher is relatively proficient in integrating technology into various content areas and the classroom is well equipped with technology hardware.</a:t>
            </a:r>
          </a:p>
          <a:p>
            <a:r>
              <a:rPr lang="en-US" dirty="0" smtClean="0"/>
              <a:t>The study was carried out during small group rotations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3300889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5377" y="2209801"/>
            <a:ext cx="3131105" cy="4192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53933"/>
          </a:xfrm>
        </p:spPr>
        <p:txBody>
          <a:bodyPr>
            <a:normAutofit/>
          </a:bodyPr>
          <a:lstStyle/>
          <a:p>
            <a:r>
              <a:rPr lang="en-US" dirty="0" smtClean="0"/>
              <a:t>Each student were shown a series 20 flashcards</a:t>
            </a:r>
          </a:p>
          <a:p>
            <a:r>
              <a:rPr lang="en-US" dirty="0" smtClean="0"/>
              <a:t>Words missed were recorded</a:t>
            </a:r>
            <a:endParaRPr lang="en-US" dirty="0" smtClean="0"/>
          </a:p>
          <a:p>
            <a:r>
              <a:rPr lang="en-US" dirty="0" smtClean="0"/>
              <a:t>Students were reduced to a group of eight that knew 13 or less sight words</a:t>
            </a:r>
          </a:p>
          <a:p>
            <a:r>
              <a:rPr lang="en-US" dirty="0" smtClean="0"/>
              <a:t>Sub categories were set up so that each group of four had a student who knew 0-5, 6-11 or 11-13.  They were randomly chosen and placed into either the </a:t>
            </a:r>
            <a:r>
              <a:rPr lang="en-US" dirty="0" err="1" smtClean="0"/>
              <a:t>iPad</a:t>
            </a:r>
            <a:r>
              <a:rPr lang="en-US" dirty="0" smtClean="0"/>
              <a:t> </a:t>
            </a:r>
            <a:r>
              <a:rPr lang="en-US" dirty="0" smtClean="0"/>
              <a:t>Group </a:t>
            </a:r>
            <a:r>
              <a:rPr lang="en-US" dirty="0" smtClean="0"/>
              <a:t>or the </a:t>
            </a:r>
            <a:r>
              <a:rPr lang="en-US" dirty="0" smtClean="0"/>
              <a:t>Teacher Group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993</TotalTime>
  <Words>936</Words>
  <Application>Microsoft Office PowerPoint</Application>
  <PresentationFormat>On-screen Show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Waveform</vt:lpstr>
      <vt:lpstr>Tablet Computers in the Classroom: A Kindergarten Teacher’s Study</vt:lpstr>
      <vt:lpstr>Strategy</vt:lpstr>
      <vt:lpstr>Resources/Literature Used</vt:lpstr>
      <vt:lpstr>Literature Review</vt:lpstr>
      <vt:lpstr>Literature Review</vt:lpstr>
      <vt:lpstr>Participants</vt:lpstr>
      <vt:lpstr>Setting</vt:lpstr>
      <vt:lpstr>Setting</vt:lpstr>
      <vt:lpstr>Procedures</vt:lpstr>
      <vt:lpstr>Procedures – iPad Group</vt:lpstr>
      <vt:lpstr>Procedures – iPad Group</vt:lpstr>
      <vt:lpstr>Procedures – Teacher Group</vt:lpstr>
      <vt:lpstr>Procedures – Teacher Group</vt:lpstr>
      <vt:lpstr>Procedures</vt:lpstr>
      <vt:lpstr>Results</vt:lpstr>
      <vt:lpstr>Anecdotal Notes</vt:lpstr>
      <vt:lpstr>What would I change?</vt:lpstr>
      <vt:lpstr>What would I keep the same?</vt:lpstr>
      <vt:lpstr>Do my results agree with research?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iPads and the Classroom: A Kindergarten Teacher’s Study</dc:title>
  <dc:creator>lydia.smith</dc:creator>
  <cp:lastModifiedBy>lsmith</cp:lastModifiedBy>
  <cp:revision>77</cp:revision>
  <dcterms:created xsi:type="dcterms:W3CDTF">2012-11-25T17:49:48Z</dcterms:created>
  <dcterms:modified xsi:type="dcterms:W3CDTF">2012-11-28T04:51:32Z</dcterms:modified>
</cp:coreProperties>
</file>